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64" r:id="rId6"/>
    <p:sldId id="258" r:id="rId7"/>
    <p:sldId id="259" r:id="rId8"/>
    <p:sldId id="260" r:id="rId9"/>
    <p:sldId id="263" r:id="rId10"/>
    <p:sldId id="267" r:id="rId11"/>
    <p:sldId id="265" r:id="rId12"/>
    <p:sldId id="266" r:id="rId13"/>
    <p:sldId id="268" r:id="rId14"/>
    <p:sldId id="271" r:id="rId15"/>
    <p:sldId id="269" r:id="rId16"/>
    <p:sldId id="270" r:id="rId17"/>
    <p:sldId id="272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49"/>
    <p:restoredTop sz="94673"/>
  </p:normalViewPr>
  <p:slideViewPr>
    <p:cSldViewPr snapToGrid="0">
      <p:cViewPr varScale="1">
        <p:scale>
          <a:sx n="65" d="100"/>
          <a:sy n="65" d="100"/>
        </p:scale>
        <p:origin x="23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6D7F25-98E8-7533-29CA-29F19004E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857A7B1-930D-CB46-D392-593FDA421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D61F63-18A2-8B3C-0065-2964E358E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249D9-8E6F-6F48-A746-3FC89C638449}" type="datetimeFigureOut">
              <a:rPr lang="nl-NL" smtClean="0"/>
              <a:t>09-11-2023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C6FB085-2B53-DD52-123B-3A7B78C2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7903657-7499-7205-BB8B-204F3144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B60B0-4CFC-4C4E-BFAC-9E8B2A10BB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3432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4DDE59-7D27-BB26-76B2-D8EF51A0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911C4C2-6886-DBAB-5ACB-0DDCDF7C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DF91C3A-14D2-CA4B-8ECF-9E3E633AA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249D9-8E6F-6F48-A746-3FC89C638449}" type="datetimeFigureOut">
              <a:rPr lang="nl-NL" smtClean="0"/>
              <a:t>09-11-2023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525CDEE-4909-C690-6B91-6C67C7B3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DDEF7E4-BCFC-7421-78D2-568D5CE6C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B60B0-4CFC-4C4E-BFAC-9E8B2A10BB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0260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7AD0E7B1-2623-07C0-3779-F0CE67D64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0043FD6-E29A-ED47-DF1B-B3E4BAE76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AAF967B-C84F-775A-C2E4-DD9D2C36C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249D9-8E6F-6F48-A746-3FC89C638449}" type="datetimeFigureOut">
              <a:rPr lang="nl-NL" smtClean="0"/>
              <a:t>09-11-2023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8FE4875-6CCA-170B-50AB-F2F31D52F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3F6F3C0-F0CF-C204-2465-5D5A4720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B60B0-4CFC-4C4E-BFAC-9E8B2A10BB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314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9C4C9-E99E-FD2C-88D2-9885A87DB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983A29-448F-1718-B3AE-644644763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9D8652-CE67-2581-1C61-C735AA714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249D9-8E6F-6F48-A746-3FC89C638449}" type="datetimeFigureOut">
              <a:rPr lang="nl-NL" smtClean="0"/>
              <a:t>09-11-2023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94DFB1-061C-398D-4479-8A85C409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9EAAC5-65F5-A963-282C-E151181DC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B60B0-4CFC-4C4E-BFAC-9E8B2A10BB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9820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78961-36FA-E505-46A9-86C7277D5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EE584A2-744C-7A1C-2184-61949F79A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99200D-9020-876D-5A83-899FD36B5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249D9-8E6F-6F48-A746-3FC89C638449}" type="datetimeFigureOut">
              <a:rPr lang="nl-NL" smtClean="0"/>
              <a:t>09-11-2023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4BEB250-D5BC-ED4E-3FE4-2B6A03D47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3138ABC-902B-2D1F-275F-4E53E34E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B60B0-4CFC-4C4E-BFAC-9E8B2A10BB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4713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AAA0E6-C81B-F317-FAF6-21A84E97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544BCE-FDD4-1998-3DEF-E54265FA11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C0404CE-E99F-3AB4-9401-083F33BBB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E6DEE35-6A75-9890-7017-E580B6BD9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249D9-8E6F-6F48-A746-3FC89C638449}" type="datetimeFigureOut">
              <a:rPr lang="nl-NL" smtClean="0"/>
              <a:t>09-11-2023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061D0C3-CF6B-75AF-E56B-7062A6BBC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846993C-5045-BD23-1AB1-398A7EA27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B60B0-4CFC-4C4E-BFAC-9E8B2A10BB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4531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BE7B80-CD40-2DC4-7952-CA139F2F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D7A32A-FB7E-CAC3-9EBD-B50F32C3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0133F02-49DB-3303-C13C-8B140C898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5A2C07B-C7B9-C8AD-0A50-B3A5A3A43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09391AF-8831-C419-4B97-6FF7F95ADE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C5A0353-A633-4C96-2F6A-63D1CA0A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249D9-8E6F-6F48-A746-3FC89C638449}" type="datetimeFigureOut">
              <a:rPr lang="nl-NL" smtClean="0"/>
              <a:t>09-11-2023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9665F53-86A7-556D-49CF-0971A0EA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40E9644-FDA2-E7BE-C491-9B347E73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B60B0-4CFC-4C4E-BFAC-9E8B2A10BB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8526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82526-9DC4-F41E-86A1-82BBA13B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8F3CC37-CF48-3591-D795-6E947088A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249D9-8E6F-6F48-A746-3FC89C638449}" type="datetimeFigureOut">
              <a:rPr lang="nl-NL" smtClean="0"/>
              <a:t>09-11-2023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6032316-A631-D7A8-DD42-7750A7463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BEB56C2-96C0-72DF-DDC2-75F7EBD98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B60B0-4CFC-4C4E-BFAC-9E8B2A10BB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329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ADE658D-E8D9-DE1C-3610-FAF1F73D8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249D9-8E6F-6F48-A746-3FC89C638449}" type="datetimeFigureOut">
              <a:rPr lang="nl-NL" smtClean="0"/>
              <a:t>09-11-2023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8FA93D-FA8A-CCC0-4DC8-E68087A5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65CADD7-27A5-D7D8-A7A2-54EE103F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B60B0-4CFC-4C4E-BFAC-9E8B2A10BB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3550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5E6CF-F80E-D875-8E79-E546D5E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6BE3306-8659-AEB8-5935-B03CD8BD8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C5BC950-F38D-24AA-E06E-D044281F9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1C814AF-0D75-D91B-6FA6-33BFCD6A3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249D9-8E6F-6F48-A746-3FC89C638449}" type="datetimeFigureOut">
              <a:rPr lang="nl-NL" smtClean="0"/>
              <a:t>09-11-2023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8B64BB-BB4C-264D-325A-7DD7A1914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487BB0B-C4EB-890D-0BBA-8DC5E3D0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B60B0-4CFC-4C4E-BFAC-9E8B2A10BB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750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AE1EA-D3C4-8F84-CB72-AF858F47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3702D63-0863-5236-E48B-E7B16DA0F4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C1DE4A8-E4E3-2F4A-CF9C-BCE5B08B7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9DEF163-9553-13DA-D653-A3DC79661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249D9-8E6F-6F48-A746-3FC89C638449}" type="datetimeFigureOut">
              <a:rPr lang="nl-NL" smtClean="0"/>
              <a:t>09-11-2023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481C273-67C7-1417-6582-329A8AC30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D0D8E92-CB0F-5CB5-E60D-FD289399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B60B0-4CFC-4C4E-BFAC-9E8B2A10BB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210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5C9A35F-F12C-F5A1-99D8-ED564EA6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5AA568B-FFB2-6637-9CA0-11214F68B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48E3550-BD0B-1449-D31A-9C9CE022C6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249D9-8E6F-6F48-A746-3FC89C638449}" type="datetimeFigureOut">
              <a:rPr lang="nl-NL" smtClean="0"/>
              <a:t>09-11-2023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6DB9D38-4C1C-201D-D585-48A9FDC42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C3B39B-9584-DE34-E124-55C76020A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B60B0-4CFC-4C4E-BFAC-9E8B2A10BB8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427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moodle.informatica-actief.nl/mod/page/view.php?id=7586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oodle.informatica-actief.nl/mod/page/view.php?id=7586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.code.org/projects/applab/7RAkYd3uWbrN6yoXgkX1WKLYmVsXCCvIE3dG512MnqU" TargetMode="External"/><Relationship Id="rId2" Type="http://schemas.openxmlformats.org/officeDocument/2006/relationships/hyperlink" Target="https://moodle.informatica-actief.nl/course/view.php?id=107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studio.code.org/projects/applab/1qYllv6A50PyWZIT1Ns78uAfFTD8qy29EFzCIsmDMqc" TargetMode="External"/><Relationship Id="rId4" Type="http://schemas.openxmlformats.org/officeDocument/2006/relationships/hyperlink" Target="https://studio.code.org/projects/applab/C9EIBGG-fonjtHs1gULewGThWRzMIFMZZbUhDIhnRwQ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informatica-actief.nl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informatica-actief.nl/mod/folder/view.php?id=75873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64961-30DD-37DF-D6DD-9B1013A900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Apps maken met </a:t>
            </a:r>
            <a:r>
              <a:rPr lang="nl-NL" dirty="0" err="1"/>
              <a:t>Code.org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CACCEB4-773D-EE3E-872B-2BE66594AD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Informatica-Actief</a:t>
            </a:r>
          </a:p>
          <a:p>
            <a:r>
              <a:rPr lang="nl-NL" dirty="0"/>
              <a:t>Pieter Vorstenbosch</a:t>
            </a:r>
          </a:p>
        </p:txBody>
      </p:sp>
      <p:pic>
        <p:nvPicPr>
          <p:cNvPr id="5" name="Afbeelding 4" descr="Afbeelding met Lettertype, Graphics, geel, grafische vormgeving&#10;&#10;Automatisch gegenereerde beschrijving">
            <a:extLst>
              <a:ext uri="{FF2B5EF4-FFF2-40B4-BE49-F238E27FC236}">
                <a16:creationId xmlns:a16="http://schemas.microsoft.com/office/drawing/2014/main" id="{36BE79C5-EACB-5A1D-2870-56701FB62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79186"/>
            <a:ext cx="38608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98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F31462-D3CF-B40A-DEFB-4E78A44B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Schermen vullen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603D0F9-4192-F6BE-672A-AAC049D7050B}"/>
              </a:ext>
            </a:extLst>
          </p:cNvPr>
          <p:cNvSpPr txBox="1"/>
          <p:nvPr/>
        </p:nvSpPr>
        <p:spPr>
          <a:xfrm>
            <a:off x="8286750" y="3149838"/>
            <a:ext cx="37020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Bolletje 2 onderdeel 2</a:t>
            </a:r>
          </a:p>
          <a:p>
            <a:r>
              <a:rPr lang="nl-NL" dirty="0">
                <a:hlinkClick r:id="rId2"/>
              </a:rPr>
              <a:t>https://moodle.informatica-actief.nl/mod/page/view.php?id=75861</a:t>
            </a:r>
            <a:endParaRPr lang="nl-NL" dirty="0"/>
          </a:p>
          <a:p>
            <a:endParaRPr lang="nl-NL" dirty="0"/>
          </a:p>
        </p:txBody>
      </p:sp>
      <p:pic>
        <p:nvPicPr>
          <p:cNvPr id="7" name="Afbeelding 6" descr="Afbeelding met tekst, schermopname, Multimediasoftware, software&#10;&#10;Automatisch gegenereerde beschrijving">
            <a:extLst>
              <a:ext uri="{FF2B5EF4-FFF2-40B4-BE49-F238E27FC236}">
                <a16:creationId xmlns:a16="http://schemas.microsoft.com/office/drawing/2014/main" id="{6D245C77-262C-CE59-09AA-496BF4F3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485900"/>
            <a:ext cx="2348983" cy="5083790"/>
          </a:xfrm>
          <a:prstGeom prst="rect">
            <a:avLst/>
          </a:prstGeom>
        </p:spPr>
      </p:pic>
      <p:pic>
        <p:nvPicPr>
          <p:cNvPr id="9" name="Afbeelding 8" descr="Afbeelding met tekst, schermopname, software, Multimediasoftware&#10;&#10;Automatisch gegenereerde beschrijving">
            <a:extLst>
              <a:ext uri="{FF2B5EF4-FFF2-40B4-BE49-F238E27FC236}">
                <a16:creationId xmlns:a16="http://schemas.microsoft.com/office/drawing/2014/main" id="{4EEC775A-7187-D5B2-13D8-1D8FC87C5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320" y="1485899"/>
            <a:ext cx="2348983" cy="5083791"/>
          </a:xfrm>
          <a:prstGeom prst="rect">
            <a:avLst/>
          </a:prstGeom>
        </p:spPr>
      </p:pic>
      <p:pic>
        <p:nvPicPr>
          <p:cNvPr id="11" name="Afbeelding 10" descr="Afbeelding met tekst, schermopname, software, Multimediasoftware&#10;&#10;Automatisch gegenereerde beschrijving">
            <a:extLst>
              <a:ext uri="{FF2B5EF4-FFF2-40B4-BE49-F238E27FC236}">
                <a16:creationId xmlns:a16="http://schemas.microsoft.com/office/drawing/2014/main" id="{418684A3-6600-0A2B-0B73-8E619BE78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440" y="1485899"/>
            <a:ext cx="2348983" cy="5083791"/>
          </a:xfrm>
          <a:prstGeom prst="rect">
            <a:avLst/>
          </a:prstGeom>
        </p:spPr>
      </p:pic>
      <p:pic>
        <p:nvPicPr>
          <p:cNvPr id="3" name="Afbeelding 2" descr="Afbeelding met Lettertype, Graphics, geel, grafische vormgeving&#10;&#10;Automatisch gegenereerde beschrijving">
            <a:extLst>
              <a:ext uri="{FF2B5EF4-FFF2-40B4-BE49-F238E27FC236}">
                <a16:creationId xmlns:a16="http://schemas.microsoft.com/office/drawing/2014/main" id="{91A8A943-9412-5825-52BC-F8CD3E6AC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5574" y="6264911"/>
            <a:ext cx="1876425" cy="57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0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737776-1516-06E5-2351-564EF5721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Tweede oefening: Schermen koppelen (Code)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383155-35E1-2246-9395-0A2F56F52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821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Zet </a:t>
            </a:r>
            <a:r>
              <a:rPr lang="nl-NL" dirty="0" err="1"/>
              <a:t>AppLab</a:t>
            </a:r>
            <a:r>
              <a:rPr lang="nl-NL" dirty="0"/>
              <a:t> in de code modus</a:t>
            </a:r>
          </a:p>
          <a:p>
            <a:r>
              <a:rPr lang="nl-NL" dirty="0"/>
              <a:t>Lineair </a:t>
            </a:r>
            <a:r>
              <a:rPr lang="nl-NL" dirty="0" err="1"/>
              <a:t>vs</a:t>
            </a:r>
            <a:r>
              <a:rPr lang="nl-NL" dirty="0"/>
              <a:t> event </a:t>
            </a:r>
            <a:r>
              <a:rPr lang="nl-NL" dirty="0" err="1"/>
              <a:t>driven</a:t>
            </a:r>
            <a:r>
              <a:rPr lang="nl-NL" dirty="0"/>
              <a:t> (gebeurtenis georiënteerd)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6EE886A-AE39-43D1-DB4F-F9A933386323}"/>
              </a:ext>
            </a:extLst>
          </p:cNvPr>
          <p:cNvSpPr txBox="1"/>
          <p:nvPr/>
        </p:nvSpPr>
        <p:spPr>
          <a:xfrm>
            <a:off x="5648927" y="6169709"/>
            <a:ext cx="6543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Bolletje 2 onderdeel 3</a:t>
            </a:r>
          </a:p>
          <a:p>
            <a:r>
              <a:rPr lang="nl-NL" dirty="0">
                <a:hlinkClick r:id="rId2"/>
              </a:rPr>
              <a:t>https://moodle.informatica-actief.nl/mod/page/view.php?id=75863</a:t>
            </a:r>
            <a:endParaRPr lang="nl-NL" dirty="0"/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55D06BA-015D-BE5C-1423-5B56AEE0D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0" y="3041015"/>
            <a:ext cx="5943600" cy="13462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E6740B82-9F8B-5B22-75D4-2DCBB66363D5}"/>
              </a:ext>
            </a:extLst>
          </p:cNvPr>
          <p:cNvSpPr txBox="1"/>
          <p:nvPr/>
        </p:nvSpPr>
        <p:spPr>
          <a:xfrm>
            <a:off x="1097280" y="4937760"/>
            <a:ext cx="11072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Opdracht</a:t>
            </a:r>
            <a:r>
              <a:rPr lang="nl-NL" dirty="0"/>
              <a:t>: Koppel button2 (Verder) aan het gaan naar scherm 3, en koppel button3 (naar Startscherm) aan scherm 1</a:t>
            </a:r>
          </a:p>
          <a:p>
            <a:r>
              <a:rPr lang="nl-NL" dirty="0"/>
              <a:t>Vergeet niet op te slaan.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44E729C-0620-4955-C030-9231DA8E2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801" y="2702662"/>
            <a:ext cx="2837999" cy="1959826"/>
          </a:xfrm>
          <a:prstGeom prst="rect">
            <a:avLst/>
          </a:prstGeom>
        </p:spPr>
      </p:pic>
      <p:pic>
        <p:nvPicPr>
          <p:cNvPr id="5" name="Afbeelding 4" descr="Afbeelding met Lettertype, Graphics, geel, grafische vormgeving&#10;&#10;Automatisch gegenereerde beschrijving">
            <a:extLst>
              <a:ext uri="{FF2B5EF4-FFF2-40B4-BE49-F238E27FC236}">
                <a16:creationId xmlns:a16="http://schemas.microsoft.com/office/drawing/2014/main" id="{567B7C08-3E2B-90FF-8759-FC7629E18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83962"/>
            <a:ext cx="1876425" cy="57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5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AB80F-6917-CE13-A3DE-9FBD882A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Delen: op je telefoon zetten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9A3D068-1CDE-4B21-7AC8-4100A59F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0" y="1825625"/>
            <a:ext cx="6184900" cy="4203700"/>
          </a:xfrm>
          <a:prstGeom prst="rect">
            <a:avLst/>
          </a:prstGeom>
        </p:spPr>
      </p:pic>
      <p:pic>
        <p:nvPicPr>
          <p:cNvPr id="3" name="Afbeelding 2" descr="Afbeelding met Lettertype, Graphics, geel, grafische vormgeving&#10;&#10;Automatisch gegenereerde beschrijving">
            <a:extLst>
              <a:ext uri="{FF2B5EF4-FFF2-40B4-BE49-F238E27FC236}">
                <a16:creationId xmlns:a16="http://schemas.microsoft.com/office/drawing/2014/main" id="{F7EF1C1B-71D1-7D29-DAE7-DE3E2C09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574" y="6264911"/>
            <a:ext cx="1876425" cy="57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97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A13D42-7D7A-F11D-0F45-8D3BAB33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Geluiden toevoegen aan je App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EB0AE1-DA34-9545-B79A-10853EDA3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9770" cy="4351338"/>
          </a:xfrm>
        </p:spPr>
        <p:txBody>
          <a:bodyPr/>
          <a:lstStyle/>
          <a:p>
            <a:r>
              <a:rPr lang="nl-NL" dirty="0"/>
              <a:t>Dit zijn de code blokken voor geluid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015B5D6-0381-8150-F940-4B77F6AB2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40" y="2567940"/>
            <a:ext cx="3416300" cy="13335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1FE98548-1727-6233-4A87-C382DB870B90}"/>
              </a:ext>
            </a:extLst>
          </p:cNvPr>
          <p:cNvSpPr txBox="1"/>
          <p:nvPr/>
        </p:nvSpPr>
        <p:spPr>
          <a:xfrm>
            <a:off x="5314950" y="5988734"/>
            <a:ext cx="7375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Bolletje 2 onderdeel 7</a:t>
            </a:r>
          </a:p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moodle.informatica-actief.nl</a:t>
            </a:r>
            <a:r>
              <a:rPr lang="nl-NL" dirty="0"/>
              <a:t>/</a:t>
            </a:r>
            <a:r>
              <a:rPr lang="nl-NL" dirty="0" err="1"/>
              <a:t>mod</a:t>
            </a:r>
            <a:r>
              <a:rPr lang="nl-NL" dirty="0"/>
              <a:t>/page/</a:t>
            </a:r>
            <a:r>
              <a:rPr lang="nl-NL" dirty="0" err="1"/>
              <a:t>view.php?id</a:t>
            </a:r>
            <a:r>
              <a:rPr lang="nl-NL" dirty="0"/>
              <a:t>=75871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6F4FD50-E9AB-7052-5A5B-56EAED7EB5DA}"/>
              </a:ext>
            </a:extLst>
          </p:cNvPr>
          <p:cNvSpPr txBox="1"/>
          <p:nvPr/>
        </p:nvSpPr>
        <p:spPr>
          <a:xfrm>
            <a:off x="1005840" y="4572000"/>
            <a:ext cx="1106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Opdracht</a:t>
            </a:r>
            <a:r>
              <a:rPr lang="nl-NL" dirty="0"/>
              <a:t>: Voeg volgens de instructies in dit onderdeel de geluiden toe en check op je telefoon of het allemaal oké is</a:t>
            </a:r>
          </a:p>
        </p:txBody>
      </p:sp>
      <p:pic>
        <p:nvPicPr>
          <p:cNvPr id="4" name="Afbeelding 3" descr="Afbeelding met Lettertype, Graphics, geel, grafische vormgeving&#10;&#10;Automatisch gegenereerde beschrijving">
            <a:extLst>
              <a:ext uri="{FF2B5EF4-FFF2-40B4-BE49-F238E27FC236}">
                <a16:creationId xmlns:a16="http://schemas.microsoft.com/office/drawing/2014/main" id="{36AC9806-E4B4-92A1-AF6C-F2B450CC7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83962"/>
            <a:ext cx="1876425" cy="57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83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A13D42-7D7A-F11D-0F45-8D3BAB33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Geluiden toevoegen aan je App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EB0AE1-DA34-9545-B79A-10853EDA3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9770" cy="4351338"/>
          </a:xfrm>
        </p:spPr>
        <p:txBody>
          <a:bodyPr/>
          <a:lstStyle/>
          <a:p>
            <a:r>
              <a:rPr lang="nl-NL" dirty="0"/>
              <a:t>Dit zijn de code blokken voor geluid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015B5D6-0381-8150-F940-4B77F6AB2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40" y="2567940"/>
            <a:ext cx="3416300" cy="13335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1FE98548-1727-6233-4A87-C382DB870B90}"/>
              </a:ext>
            </a:extLst>
          </p:cNvPr>
          <p:cNvSpPr txBox="1"/>
          <p:nvPr/>
        </p:nvSpPr>
        <p:spPr>
          <a:xfrm>
            <a:off x="5314950" y="5988734"/>
            <a:ext cx="7375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Bolletje 2 onderdeel 7</a:t>
            </a:r>
          </a:p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moodle.informatica-actief.nl</a:t>
            </a:r>
            <a:r>
              <a:rPr lang="nl-NL" dirty="0"/>
              <a:t>/</a:t>
            </a:r>
            <a:r>
              <a:rPr lang="nl-NL" dirty="0" err="1"/>
              <a:t>mod</a:t>
            </a:r>
            <a:r>
              <a:rPr lang="nl-NL" dirty="0"/>
              <a:t>/page/</a:t>
            </a:r>
            <a:r>
              <a:rPr lang="nl-NL" dirty="0" err="1"/>
              <a:t>view.php?id</a:t>
            </a:r>
            <a:r>
              <a:rPr lang="nl-NL" dirty="0"/>
              <a:t>=75871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6F4FD50-E9AB-7052-5A5B-56EAED7EB5DA}"/>
              </a:ext>
            </a:extLst>
          </p:cNvPr>
          <p:cNvSpPr txBox="1"/>
          <p:nvPr/>
        </p:nvSpPr>
        <p:spPr>
          <a:xfrm>
            <a:off x="1005840" y="4572000"/>
            <a:ext cx="1106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Opdracht</a:t>
            </a:r>
            <a:r>
              <a:rPr lang="nl-NL" dirty="0"/>
              <a:t>: Voeg volgens de instructies in dit onderdeel de geluiden toe en check op je telefoon of het allemaal oké is</a:t>
            </a:r>
          </a:p>
        </p:txBody>
      </p:sp>
      <p:pic>
        <p:nvPicPr>
          <p:cNvPr id="4" name="Afbeelding 3" descr="Afbeelding met Lettertype, Graphics, geel, grafische vormgeving&#10;&#10;Automatisch gegenereerde beschrijving">
            <a:extLst>
              <a:ext uri="{FF2B5EF4-FFF2-40B4-BE49-F238E27FC236}">
                <a16:creationId xmlns:a16="http://schemas.microsoft.com/office/drawing/2014/main" id="{C40028FD-4977-0630-36FC-048DD2B1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79149"/>
            <a:ext cx="1876425" cy="57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40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813B34-0671-1937-1B0F-9FECEDB9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nl-NL" sz="5200"/>
              <a:t>Nu kun je zelf aan de slag 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B572CC13-D055-9494-06DE-51A8143952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5980873"/>
              </p:ext>
            </p:extLst>
          </p:nvPr>
        </p:nvGraphicFramePr>
        <p:xfrm>
          <a:off x="838200" y="2181277"/>
          <a:ext cx="10515600" cy="3647593"/>
        </p:xfrm>
        <a:graphic>
          <a:graphicData uri="http://schemas.openxmlformats.org/drawingml/2006/table">
            <a:tbl>
              <a:tblPr firstRow="1" firstCol="1" bandRow="1"/>
              <a:tblGrid>
                <a:gridCol w="663072">
                  <a:extLst>
                    <a:ext uri="{9D8B030D-6E8A-4147-A177-3AD203B41FA5}">
                      <a16:colId xmlns:a16="http://schemas.microsoft.com/office/drawing/2014/main" val="1219666611"/>
                    </a:ext>
                  </a:extLst>
                </a:gridCol>
                <a:gridCol w="1576191">
                  <a:extLst>
                    <a:ext uri="{9D8B030D-6E8A-4147-A177-3AD203B41FA5}">
                      <a16:colId xmlns:a16="http://schemas.microsoft.com/office/drawing/2014/main" val="2895349242"/>
                    </a:ext>
                  </a:extLst>
                </a:gridCol>
                <a:gridCol w="8276337">
                  <a:extLst>
                    <a:ext uri="{9D8B030D-6E8A-4147-A177-3AD203B41FA5}">
                      <a16:colId xmlns:a16="http://schemas.microsoft.com/office/drawing/2014/main" val="3186382483"/>
                    </a:ext>
                  </a:extLst>
                </a:gridCol>
              </a:tblGrid>
              <a:tr h="1032262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169" marR="103169" marT="1432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 :Variabelen</a:t>
                      </a:r>
                      <a:endParaRPr lang="nl-NL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169" marR="103169" marT="1432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sng" strike="noStrike" kern="10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2"/>
                        </a:rPr>
                        <a:t>https://moodle.informatica-actief.nl/course/view.php?id=1073</a:t>
                      </a:r>
                      <a:endParaRPr lang="nl-NL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kern="100">
                          <a:solidFill>
                            <a:srgbClr val="1D2125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6: Werken met lijstvariabelen en een conditie.</a:t>
                      </a:r>
                      <a:endParaRPr lang="nl-NL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sng" strike="noStrike" kern="10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https://studio.code.org/projects/applab/7RAkYd3uWbrN6yoXgkX1WKLYmVsXCCvIE3dG512MnqU</a:t>
                      </a:r>
                      <a:endParaRPr lang="nl-NL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169" marR="103169" marT="1432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6808569"/>
                  </a:ext>
                </a:extLst>
              </a:tr>
              <a:tr h="550807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169" marR="103169" marT="1432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4: Condities en Booleans </a:t>
                      </a:r>
                      <a:endParaRPr lang="nl-NL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169" marR="103169" marT="1432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sng" strike="noStrike" kern="10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2"/>
                        </a:rPr>
                        <a:t>https://moodle.informatica-actief.nl/course/view.php?id=1073</a:t>
                      </a:r>
                      <a:endParaRPr lang="nl-NL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Doe bijvoorbeeld </a:t>
                      </a:r>
                      <a:r>
                        <a:rPr lang="nl-NL" sz="1600" b="1" i="0" u="none" strike="noStrike" kern="100">
                          <a:solidFill>
                            <a:srgbClr val="1D2125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Opdracht 4.4: Alles twee keer</a:t>
                      </a:r>
                      <a:endParaRPr lang="nl-NL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169" marR="103169" marT="1432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948580"/>
                  </a:ext>
                </a:extLst>
              </a:tr>
              <a:tr h="1032262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169" marR="103169" marT="1432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 Functies en herhalingen</a:t>
                      </a:r>
                      <a:endParaRPr lang="nl-NL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169" marR="103169" marT="1432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sng" strike="noStrike" kern="10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2"/>
                        </a:rPr>
                        <a:t>https://moodle.informatica-actief.nl/course/view.php?id=1073</a:t>
                      </a:r>
                      <a:endParaRPr lang="nl-NL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 dobbelsteengenerator</a:t>
                      </a:r>
                      <a:endParaRPr lang="nl-NL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sng" strike="noStrike" kern="10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https://studio.code.org/projects/applab/C9EIBGG-fonjtHs1gULewGThWRzMIFMZZbUhDIhnRwQ</a:t>
                      </a:r>
                      <a:endParaRPr lang="nl-NL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Maak een tweedobbelstenengenerator.</a:t>
                      </a:r>
                      <a:endParaRPr lang="nl-NL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169" marR="103169" marT="1432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18123"/>
                  </a:ext>
                </a:extLst>
              </a:tr>
              <a:tr h="1032262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169" marR="103169" marT="1432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6: Werken met Data</a:t>
                      </a:r>
                      <a:endParaRPr lang="nl-NL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169" marR="103169" marT="1432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sng" strike="noStrike" kern="100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2"/>
                        </a:rPr>
                        <a:t>https://moodle.informatica-actief.nl/course/view.php?id=1073</a:t>
                      </a:r>
                      <a:endParaRPr lang="nl-NL" sz="2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kern="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2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sng" strike="noStrike" kern="100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https://studio.code.org/projects/applab/1qYllv6A50PyWZIT1Ns78uAfFTD8qy29EFzCIsmDMqc</a:t>
                      </a:r>
                      <a:endParaRPr lang="nl-NL" sz="2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600" b="0" i="0" u="none" strike="noStrike" kern="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2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169" marR="103169" marT="1432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388902"/>
                  </a:ext>
                </a:extLst>
              </a:tr>
            </a:tbl>
          </a:graphicData>
        </a:graphic>
      </p:graphicFrame>
      <p:pic>
        <p:nvPicPr>
          <p:cNvPr id="5" name="Afbeelding 4" descr="Afbeelding met Lettertype, Graphics, geel, grafische vormgeving&#10;&#10;Automatisch gegenereerde beschrijving">
            <a:extLst>
              <a:ext uri="{FF2B5EF4-FFF2-40B4-BE49-F238E27FC236}">
                <a16:creationId xmlns:a16="http://schemas.microsoft.com/office/drawing/2014/main" id="{4D84A9E6-09AE-5E65-9872-1AA2AD692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5574" y="6264911"/>
            <a:ext cx="1876425" cy="57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34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C0F15-6D14-BDA9-2F11-137EBFD5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Napraten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F914A8-4F1B-D97C-7394-A4BC4F3A7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1298"/>
          </a:xfrm>
        </p:spPr>
        <p:txBody>
          <a:bodyPr/>
          <a:lstStyle/>
          <a:p>
            <a:r>
              <a:rPr lang="nl-NL" dirty="0"/>
              <a:t>Heb je een goed beeld gekregen van </a:t>
            </a:r>
            <a:r>
              <a:rPr lang="nl-NL" dirty="0" err="1"/>
              <a:t>AppLab</a:t>
            </a:r>
            <a:r>
              <a:rPr lang="nl-NL" dirty="0"/>
              <a:t> en de toepasbaarheid?</a:t>
            </a:r>
          </a:p>
        </p:txBody>
      </p:sp>
      <p:pic>
        <p:nvPicPr>
          <p:cNvPr id="4" name="Afbeelding 3" descr="Afbeelding met Lettertype, Graphics, geel, grafische vormgeving&#10;&#10;Automatisch gegenereerde beschrijving">
            <a:extLst>
              <a:ext uri="{FF2B5EF4-FFF2-40B4-BE49-F238E27FC236}">
                <a16:creationId xmlns:a16="http://schemas.microsoft.com/office/drawing/2014/main" id="{F3FA5812-3F99-7597-E867-C204BC973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4" y="6264911"/>
            <a:ext cx="1876425" cy="57403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B6D9A5BA-8B7C-870E-F7B1-A16883F20F39}"/>
              </a:ext>
            </a:extLst>
          </p:cNvPr>
          <p:cNvSpPr txBox="1"/>
          <p:nvPr/>
        </p:nvSpPr>
        <p:spPr>
          <a:xfrm>
            <a:off x="838199" y="2919574"/>
            <a:ext cx="10206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Wanneer je werken met </a:t>
            </a:r>
            <a:r>
              <a:rPr lang="nl-NL" sz="2800" dirty="0" err="1"/>
              <a:t>AppLab</a:t>
            </a:r>
            <a:r>
              <a:rPr lang="nl-NL" sz="2800" dirty="0"/>
              <a:t> zou moeten plaatsen in het leerplan informatica waar zou dit onderwerp terechtkomen?</a:t>
            </a:r>
          </a:p>
          <a:p>
            <a:endParaRPr lang="nl-NL" sz="28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479BB9-1A54-E7D8-0028-0E9000820CE6}"/>
              </a:ext>
            </a:extLst>
          </p:cNvPr>
          <p:cNvSpPr txBox="1"/>
          <p:nvPr/>
        </p:nvSpPr>
        <p:spPr>
          <a:xfrm>
            <a:off x="838199" y="4304569"/>
            <a:ext cx="102060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Zijn er andere leerprogramma’s (buiten Informatica) om deze leerinhoud te gebruiken?</a:t>
            </a:r>
          </a:p>
        </p:txBody>
      </p:sp>
    </p:spTree>
    <p:extLst>
      <p:ext uri="{BB962C8B-B14F-4D97-AF65-F5344CB8AC3E}">
        <p14:creationId xmlns:p14="http://schemas.microsoft.com/office/powerpoint/2010/main" val="18681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8CFF4-8F40-8BC1-1E1E-D96E4AAA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429000"/>
            <a:ext cx="10515600" cy="1325563"/>
          </a:xfrm>
        </p:spPr>
        <p:txBody>
          <a:bodyPr/>
          <a:lstStyle/>
          <a:p>
            <a:r>
              <a:rPr lang="nl-NL" dirty="0"/>
              <a:t>Dank voor jullie aandacht en bijdrage</a:t>
            </a:r>
          </a:p>
        </p:txBody>
      </p:sp>
      <p:pic>
        <p:nvPicPr>
          <p:cNvPr id="4" name="Afbeelding 3" descr="Afbeelding met Lettertype, Graphics, geel, grafische vormgeving&#10;&#10;Automatisch gegenereerde beschrijving">
            <a:extLst>
              <a:ext uri="{FF2B5EF4-FFF2-40B4-BE49-F238E27FC236}">
                <a16:creationId xmlns:a16="http://schemas.microsoft.com/office/drawing/2014/main" id="{A393E118-1C91-3116-3301-6DBF762FC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481" y="374650"/>
            <a:ext cx="6507316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07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994EF-1086-8E2B-CA8E-2325C86BA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 voorstellen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FB3903-F5AF-ED22-1D4A-4BB0E9084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Stichting Informatica-Actief </a:t>
            </a:r>
            <a:r>
              <a:rPr lang="nl-NL" sz="1600" dirty="0"/>
              <a:t>(14 jaar actief)</a:t>
            </a:r>
          </a:p>
          <a:p>
            <a:pPr lvl="1" fontAlgn="base"/>
            <a:r>
              <a:rPr lang="nl-NL" sz="14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</a:rPr>
              <a:t>Online leermateriaal publiceren voor het vak Informatica voor het Voortgezet Onderwijs.</a:t>
            </a:r>
          </a:p>
          <a:p>
            <a:pPr lvl="1" fontAlgn="base"/>
            <a:r>
              <a:rPr lang="nl-NL" sz="14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</a:rPr>
              <a:t>Kennis verzamelen over het vak Informatica voor het Voortgezet Onderwijs om leermateriaal te (laten) ontwikkelen.</a:t>
            </a:r>
          </a:p>
          <a:p>
            <a:pPr lvl="1" fontAlgn="base"/>
            <a:r>
              <a:rPr lang="nl-NL" sz="14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</a:rPr>
              <a:t>Docenten ondersteunen door middel van cursussen voor het vak Informatica voor het Voortgezet Onderwijs.</a:t>
            </a:r>
          </a:p>
          <a:p>
            <a:pPr lvl="1" fontAlgn="base"/>
            <a:endParaRPr lang="nl-NL" sz="1200" dirty="0">
              <a:solidFill>
                <a:srgbClr val="696969"/>
              </a:solidFill>
              <a:latin typeface="Open Sans" panose="020B0606030504020204" pitchFamily="34" charset="0"/>
            </a:endParaRPr>
          </a:p>
          <a:p>
            <a:pPr lvl="1" fontAlgn="base"/>
            <a:r>
              <a:rPr lang="nl-NL" sz="12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</a:rPr>
              <a:t>Paul Bergervoet, Adriaan Dekker, Renske Weeda en Pieter Vorstenbosch zijn bestuursleden</a:t>
            </a:r>
          </a:p>
          <a:p>
            <a:pPr lvl="1" fontAlgn="base"/>
            <a:endParaRPr lang="nl-NL" sz="1200" dirty="0">
              <a:solidFill>
                <a:srgbClr val="696969"/>
              </a:solidFill>
              <a:latin typeface="Open Sans" panose="020B0606030504020204" pitchFamily="34" charset="0"/>
            </a:endParaRPr>
          </a:p>
          <a:p>
            <a:pPr lvl="1" fontAlgn="base"/>
            <a:r>
              <a:rPr lang="nl-NL" sz="1200" dirty="0">
                <a:solidFill>
                  <a:srgbClr val="696969"/>
                </a:solidFill>
                <a:latin typeface="Open Sans" panose="020B0606030504020204" pitchFamily="34" charset="0"/>
                <a:hlinkClick r:id="rId2"/>
              </a:rPr>
              <a:t>https://www.informatica-actief.nl</a:t>
            </a:r>
            <a:endParaRPr lang="nl-NL" sz="1200" dirty="0">
              <a:solidFill>
                <a:srgbClr val="696969"/>
              </a:solidFill>
              <a:latin typeface="Open Sans" panose="020B0606030504020204" pitchFamily="34" charset="0"/>
            </a:endParaRPr>
          </a:p>
          <a:p>
            <a:pPr marL="0" indent="0" fontAlgn="base">
              <a:buNone/>
            </a:pPr>
            <a:endParaRPr lang="nl-NL" sz="1600" dirty="0">
              <a:solidFill>
                <a:srgbClr val="696969"/>
              </a:solidFill>
              <a:latin typeface="Open Sans" panose="020B0606030504020204" pitchFamily="34" charset="0"/>
            </a:endParaRPr>
          </a:p>
          <a:p>
            <a:pPr fontAlgn="base"/>
            <a:r>
              <a:rPr lang="nl-NL" dirty="0"/>
              <a:t>Pieter</a:t>
            </a:r>
            <a:r>
              <a:rPr lang="nl-NL" sz="16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nl-NL" dirty="0"/>
              <a:t>Vorstenbosch</a:t>
            </a:r>
          </a:p>
          <a:p>
            <a:pPr fontAlgn="base"/>
            <a:r>
              <a:rPr lang="nl-NL" sz="1600" dirty="0">
                <a:solidFill>
                  <a:srgbClr val="696969"/>
                </a:solidFill>
                <a:latin typeface="Open Sans" panose="020B0606030504020204" pitchFamily="34" charset="0"/>
              </a:rPr>
              <a:t>Docent Informatica, Scheikunde, Natuurkunde </a:t>
            </a:r>
          </a:p>
          <a:p>
            <a:pPr fontAlgn="base"/>
            <a:r>
              <a:rPr lang="nl-NL" sz="1600" dirty="0">
                <a:solidFill>
                  <a:srgbClr val="696969"/>
                </a:solidFill>
                <a:latin typeface="Open Sans" panose="020B0606030504020204" pitchFamily="34" charset="0"/>
              </a:rPr>
              <a:t>(directeur ICT, projectmanager Informatievoorziening)</a:t>
            </a:r>
          </a:p>
          <a:p>
            <a:pPr fontAlgn="base"/>
            <a:r>
              <a:rPr lang="nl-NL" sz="1600" b="0" i="0" dirty="0">
                <a:solidFill>
                  <a:srgbClr val="696969"/>
                </a:solidFill>
                <a:effectLst/>
                <a:latin typeface="Open Sans" panose="020B0606030504020204" pitchFamily="34" charset="0"/>
              </a:rPr>
              <a:t>Gepensioneerd</a:t>
            </a:r>
          </a:p>
        </p:txBody>
      </p:sp>
      <p:pic>
        <p:nvPicPr>
          <p:cNvPr id="4" name="Afbeelding 3" descr="Afbeelding met Lettertype, Graphics, geel, grafische vormgeving&#10;&#10;Automatisch gegenereerde beschrijving">
            <a:extLst>
              <a:ext uri="{FF2B5EF4-FFF2-40B4-BE49-F238E27FC236}">
                <a16:creationId xmlns:a16="http://schemas.microsoft.com/office/drawing/2014/main" id="{EFF5F23E-E8AF-2F2A-7AC6-C707F4C3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574" y="6264911"/>
            <a:ext cx="1876425" cy="57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59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FA54E7-F530-04B6-30EE-B7647DA2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Inloggen in </a:t>
            </a:r>
            <a:r>
              <a:rPr lang="nl-NL" dirty="0" err="1"/>
              <a:t>Moodle</a:t>
            </a:r>
            <a:r>
              <a:rPr lang="nl-NL" dirty="0"/>
              <a:t> van Informatica-Actief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97524F-0656-2C8B-58FD-C5FC0B263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Inlognaam: </a:t>
            </a:r>
            <a:r>
              <a:rPr lang="nl-NL" dirty="0" err="1"/>
              <a:t>ieni</a:t>
            </a:r>
            <a:r>
              <a:rPr lang="nl-NL" dirty="0"/>
              <a:t>##</a:t>
            </a:r>
          </a:p>
          <a:p>
            <a:r>
              <a:rPr lang="nl-NL" dirty="0" err="1"/>
              <a:t>ww</a:t>
            </a:r>
            <a:r>
              <a:rPr lang="nl-NL" dirty="0"/>
              <a:t>: </a:t>
            </a:r>
            <a:r>
              <a:rPr lang="nl-NL" dirty="0" err="1"/>
              <a:t>Qwerty</a:t>
            </a:r>
            <a:r>
              <a:rPr lang="nl-NL" dirty="0"/>
              <a:t>##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nummers op de tafel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Afbeelding 3" descr="Afbeelding met Lettertype, Graphics, geel, grafische vormgeving&#10;&#10;Automatisch gegenereerde beschrijving">
            <a:extLst>
              <a:ext uri="{FF2B5EF4-FFF2-40B4-BE49-F238E27FC236}">
                <a16:creationId xmlns:a16="http://schemas.microsoft.com/office/drawing/2014/main" id="{C1219629-17A0-28EB-1E98-B1EF8F641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4" y="6264911"/>
            <a:ext cx="1876425" cy="57403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48C83E23-8D31-27E8-B6C3-1004E1FFE10A}"/>
              </a:ext>
            </a:extLst>
          </p:cNvPr>
          <p:cNvSpPr txBox="1"/>
          <p:nvPr/>
        </p:nvSpPr>
        <p:spPr>
          <a:xfrm>
            <a:off x="4711148" y="4572000"/>
            <a:ext cx="6977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 err="1"/>
              <a:t>https</a:t>
            </a:r>
            <a:r>
              <a:rPr lang="nl-NL" sz="3600" dirty="0"/>
              <a:t>://</a:t>
            </a:r>
            <a:r>
              <a:rPr lang="nl-NL" sz="3600" dirty="0" err="1"/>
              <a:t>moodle.informatica-actief.nl</a:t>
            </a: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1557091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C391C-067F-9A5A-11C5-34EB7670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Cursus: Apps Maken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5CCC91E-F75D-56F2-25F4-1328FBE6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258" y="1690688"/>
            <a:ext cx="7772400" cy="4226873"/>
          </a:xfrm>
          <a:prstGeom prst="rect">
            <a:avLst/>
          </a:prstGeom>
        </p:spPr>
      </p:pic>
      <p:pic>
        <p:nvPicPr>
          <p:cNvPr id="3" name="Afbeelding 2" descr="Afbeelding met Lettertype, Graphics, geel, grafische vormgeving&#10;&#10;Automatisch gegenereerde beschrijving">
            <a:extLst>
              <a:ext uri="{FF2B5EF4-FFF2-40B4-BE49-F238E27FC236}">
                <a16:creationId xmlns:a16="http://schemas.microsoft.com/office/drawing/2014/main" id="{B7EABA2F-5DDE-5818-257D-4E4A747E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574" y="6264911"/>
            <a:ext cx="1876425" cy="57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8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8E5BE-FED9-B8D8-8F4C-2E6E8706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Vorm van de Workshop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D5ED30-9E0A-8007-3D6D-6005F1D25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13:30 uur – 15:00 uur</a:t>
            </a:r>
          </a:p>
          <a:p>
            <a:r>
              <a:rPr lang="nl-NL" dirty="0"/>
              <a:t>Zoiets als een 800 m loop (zonder onderlinge competitie)</a:t>
            </a:r>
          </a:p>
          <a:p>
            <a:pPr lvl="1"/>
            <a:r>
              <a:rPr lang="nl-NL" dirty="0"/>
              <a:t>Eerste 200 meter binnen de lijntjes dan mag je los</a:t>
            </a:r>
          </a:p>
          <a:p>
            <a:r>
              <a:rPr lang="nl-NL" dirty="0"/>
              <a:t>Dus even samen de start instructies (Uit cursus) en daarna kies je je eigen weg.</a:t>
            </a:r>
          </a:p>
          <a:p>
            <a:r>
              <a:rPr lang="nl-NL" dirty="0"/>
              <a:t>14:45 uur ervaringen bespreken</a:t>
            </a:r>
          </a:p>
          <a:p>
            <a:endParaRPr lang="nl-NL" dirty="0"/>
          </a:p>
          <a:p>
            <a:r>
              <a:rPr lang="nl-NL" dirty="0"/>
              <a:t>Moet het in een cursus zoals bij IA? Nee, de site </a:t>
            </a:r>
            <a:r>
              <a:rPr lang="nl-NL" dirty="0" err="1"/>
              <a:t>code.org</a:t>
            </a:r>
            <a:r>
              <a:rPr lang="nl-NL" dirty="0"/>
              <a:t> en wat opdrachten/aanwijzingen doen het werk ook.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  <p:pic>
        <p:nvPicPr>
          <p:cNvPr id="4" name="Afbeelding 3" descr="Afbeelding met Lettertype, Graphics, geel, grafische vormgeving&#10;&#10;Automatisch gegenereerde beschrijving">
            <a:extLst>
              <a:ext uri="{FF2B5EF4-FFF2-40B4-BE49-F238E27FC236}">
                <a16:creationId xmlns:a16="http://schemas.microsoft.com/office/drawing/2014/main" id="{1D1DFC42-3F59-A307-BAAD-42B2AA790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4" y="6264911"/>
            <a:ext cx="1876425" cy="57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E6B4C-8461-0EF6-A1BA-77B7B27EB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Code.org</a:t>
            </a:r>
            <a:endParaRPr lang="nl-NL" dirty="0"/>
          </a:p>
        </p:txBody>
      </p:sp>
      <p:pic>
        <p:nvPicPr>
          <p:cNvPr id="5" name="Tijdelijke aanduiding voor inhoud 4" descr="Afbeelding met tekst, schermopname, Website, Webpagina&#10;&#10;Automatisch gegenereerde beschrijving">
            <a:extLst>
              <a:ext uri="{FF2B5EF4-FFF2-40B4-BE49-F238E27FC236}">
                <a16:creationId xmlns:a16="http://schemas.microsoft.com/office/drawing/2014/main" id="{B03E63D0-EDCA-363E-1159-D46D8CE70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424" y="1825625"/>
            <a:ext cx="8261151" cy="4351338"/>
          </a:xfrm>
        </p:spPr>
      </p:pic>
      <p:pic>
        <p:nvPicPr>
          <p:cNvPr id="3" name="Afbeelding 2" descr="Afbeelding met Lettertype, Graphics, geel, grafische vormgeving&#10;&#10;Automatisch gegenereerde beschrijving">
            <a:extLst>
              <a:ext uri="{FF2B5EF4-FFF2-40B4-BE49-F238E27FC236}">
                <a16:creationId xmlns:a16="http://schemas.microsoft.com/office/drawing/2014/main" id="{A8712C2D-5086-795C-8419-46F2F2FC9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574" y="6264911"/>
            <a:ext cx="1876425" cy="57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15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31D12-9C9B-494C-DCF4-4A014B877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AppLab</a:t>
            </a:r>
            <a:r>
              <a:rPr lang="nl-NL" dirty="0"/>
              <a:t> Begin scherm (Code)</a:t>
            </a:r>
          </a:p>
        </p:txBody>
      </p:sp>
      <p:pic>
        <p:nvPicPr>
          <p:cNvPr id="13" name="Tijdelijke aanduiding voor inhoud 12" descr="Afbeelding met software, tekst, Multimediasoftware, Computerpictogram&#10;&#10;Automatisch gegenereerde beschrijving">
            <a:extLst>
              <a:ext uri="{FF2B5EF4-FFF2-40B4-BE49-F238E27FC236}">
                <a16:creationId xmlns:a16="http://schemas.microsoft.com/office/drawing/2014/main" id="{B76F0674-D72B-B21D-8471-D17AF105D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171" y="1495991"/>
            <a:ext cx="8563429" cy="5352144"/>
          </a:xfrm>
        </p:spPr>
      </p:pic>
      <p:pic>
        <p:nvPicPr>
          <p:cNvPr id="3" name="Afbeelding 2" descr="Afbeelding met Lettertype, Graphics, geel, grafische vormgeving&#10;&#10;Automatisch gegenereerde beschrijving">
            <a:extLst>
              <a:ext uri="{FF2B5EF4-FFF2-40B4-BE49-F238E27FC236}">
                <a16:creationId xmlns:a16="http://schemas.microsoft.com/office/drawing/2014/main" id="{44BF73DA-3E6D-5236-DF84-145BDE53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574" y="6264911"/>
            <a:ext cx="1876425" cy="57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8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BC332-C928-40E6-B6A2-FA31D84C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AppLab</a:t>
            </a:r>
            <a:r>
              <a:rPr lang="nl-NL" dirty="0"/>
              <a:t> Ontwerp en Data</a:t>
            </a:r>
          </a:p>
        </p:txBody>
      </p:sp>
      <p:pic>
        <p:nvPicPr>
          <p:cNvPr id="5" name="Tijdelijke aanduiding voor inhoud 4" descr="Afbeelding met software, tekst, Computerpictogram, Multimediasoftware&#10;&#10;Automatisch gegenereerde beschrijving">
            <a:extLst>
              <a:ext uri="{FF2B5EF4-FFF2-40B4-BE49-F238E27FC236}">
                <a16:creationId xmlns:a16="http://schemas.microsoft.com/office/drawing/2014/main" id="{36AFF5EF-345B-1767-03A5-721C33022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3054" y="1535340"/>
            <a:ext cx="5717902" cy="3573689"/>
          </a:xfrm>
        </p:spPr>
      </p:pic>
      <p:pic>
        <p:nvPicPr>
          <p:cNvPr id="7" name="Afbeelding 6" descr="Afbeelding met software, Computerpictogram, Multimediasoftware, tekst&#10;&#10;Automatisch gegenereerde beschrijving">
            <a:extLst>
              <a:ext uri="{FF2B5EF4-FFF2-40B4-BE49-F238E27FC236}">
                <a16:creationId xmlns:a16="http://schemas.microsoft.com/office/drawing/2014/main" id="{8BA1BA1A-8270-714E-B120-921EA00E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44" y="1535340"/>
            <a:ext cx="5717902" cy="3573689"/>
          </a:xfrm>
          <a:prstGeom prst="rect">
            <a:avLst/>
          </a:prstGeom>
        </p:spPr>
      </p:pic>
      <p:pic>
        <p:nvPicPr>
          <p:cNvPr id="3" name="Afbeelding 2" descr="Afbeelding met Lettertype, Graphics, geel, grafische vormgeving&#10;&#10;Automatisch gegenereerde beschrijving">
            <a:extLst>
              <a:ext uri="{FF2B5EF4-FFF2-40B4-BE49-F238E27FC236}">
                <a16:creationId xmlns:a16="http://schemas.microsoft.com/office/drawing/2014/main" id="{C6B82C31-BB95-B688-075F-CEF08B89C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5574" y="6264911"/>
            <a:ext cx="1876425" cy="57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39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CC0D4D76-B227-8727-7B5E-782F76761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2890"/>
            <a:ext cx="5515374" cy="380873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6F832C-A3F7-F897-3D72-FEB5B472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Eerste oefening: </a:t>
            </a:r>
            <a:r>
              <a:rPr lang="nl-NL" b="1" dirty="0"/>
              <a:t>Ontwerp</a:t>
            </a:r>
            <a:r>
              <a:rPr lang="nl-NL" dirty="0"/>
              <a:t>en van schermen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3138FF0-83AA-4A4C-5831-77E6B0F6E031}"/>
              </a:ext>
            </a:extLst>
          </p:cNvPr>
          <p:cNvSpPr txBox="1"/>
          <p:nvPr/>
        </p:nvSpPr>
        <p:spPr>
          <a:xfrm>
            <a:off x="5648927" y="6169709"/>
            <a:ext cx="6543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Bolletje 2 onderdeel 1</a:t>
            </a:r>
          </a:p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moodle.informatica-actief.nl</a:t>
            </a:r>
            <a:r>
              <a:rPr lang="nl-NL" dirty="0"/>
              <a:t>/</a:t>
            </a:r>
            <a:r>
              <a:rPr lang="nl-NL" dirty="0" err="1"/>
              <a:t>mod</a:t>
            </a:r>
            <a:r>
              <a:rPr lang="nl-NL" dirty="0"/>
              <a:t>/page/</a:t>
            </a:r>
            <a:r>
              <a:rPr lang="nl-NL" dirty="0" err="1"/>
              <a:t>view.php?id</a:t>
            </a:r>
            <a:r>
              <a:rPr lang="nl-NL" dirty="0"/>
              <a:t>=75859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1B3654D-4D2D-9223-CBAC-7CF7DAC1BA4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5263149" y="1972890"/>
            <a:ext cx="65430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dirty="0"/>
              <a:t>Scherm 1: titel en knop, afbeelding</a:t>
            </a:r>
          </a:p>
          <a:p>
            <a:r>
              <a:rPr lang="nl-NL" dirty="0"/>
              <a:t>Scherm 2: zwarte achtergrond, foto, uitleg, knop</a:t>
            </a:r>
          </a:p>
          <a:p>
            <a:r>
              <a:rPr lang="nl-NL" dirty="0"/>
              <a:t>Scherm 3: zwarte achtergrond, foto, uitleg, knop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63E1E02-1FE7-E16A-95D6-3833466E4B21}"/>
              </a:ext>
            </a:extLst>
          </p:cNvPr>
          <p:cNvSpPr txBox="1"/>
          <p:nvPr/>
        </p:nvSpPr>
        <p:spPr>
          <a:xfrm>
            <a:off x="5648927" y="5402958"/>
            <a:ext cx="351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linkClick r:id="rId3"/>
              </a:rPr>
              <a:t>Download bestanden Sterrenhemel</a:t>
            </a:r>
            <a:endParaRPr lang="nl-NL" dirty="0"/>
          </a:p>
        </p:txBody>
      </p:sp>
      <p:pic>
        <p:nvPicPr>
          <p:cNvPr id="3" name="Afbeelding 2" descr="Afbeelding met Lettertype, Graphics, geel, grafische vormgeving&#10;&#10;Automatisch gegenereerde beschrijving">
            <a:extLst>
              <a:ext uri="{FF2B5EF4-FFF2-40B4-BE49-F238E27FC236}">
                <a16:creationId xmlns:a16="http://schemas.microsoft.com/office/drawing/2014/main" id="{29D9FE26-EFA8-2A9D-3108-861926763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61737"/>
            <a:ext cx="1876425" cy="57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3802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712</Words>
  <Application>Microsoft Macintosh PowerPoint</Application>
  <PresentationFormat>Breedbeeld</PresentationFormat>
  <Paragraphs>92</Paragraphs>
  <Slides>17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Open Sans</vt:lpstr>
      <vt:lpstr>Segoe UI</vt:lpstr>
      <vt:lpstr>Kantoorthema</vt:lpstr>
      <vt:lpstr>Apps maken met Code.org</vt:lpstr>
      <vt:lpstr>Even voorstellen</vt:lpstr>
      <vt:lpstr>Inloggen in Moodle van Informatica-Actief</vt:lpstr>
      <vt:lpstr>Cursus: Apps Maken</vt:lpstr>
      <vt:lpstr>Vorm van de Workshop</vt:lpstr>
      <vt:lpstr>Code.org</vt:lpstr>
      <vt:lpstr>AppLab Begin scherm (Code)</vt:lpstr>
      <vt:lpstr>AppLab Ontwerp en Data</vt:lpstr>
      <vt:lpstr>Eerste oefening: Ontwerpen van schermen</vt:lpstr>
      <vt:lpstr>Schermen vullen</vt:lpstr>
      <vt:lpstr>Tweede oefening: Schermen koppelen (Code) </vt:lpstr>
      <vt:lpstr>Delen: op je telefoon zetten</vt:lpstr>
      <vt:lpstr>Geluiden toevoegen aan je App</vt:lpstr>
      <vt:lpstr>Geluiden toevoegen aan je App</vt:lpstr>
      <vt:lpstr>Nu kun je zelf aan de slag </vt:lpstr>
      <vt:lpstr>Napraten</vt:lpstr>
      <vt:lpstr>Dank voor jullie aandacht en bijdrage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Apps maken met Code.org</dc:title>
  <dc:creator>Pieter Vorstenbosch</dc:creator>
  <cp:lastModifiedBy>Pieter Vorstenbosch</cp:lastModifiedBy>
  <cp:revision>7</cp:revision>
  <dcterms:created xsi:type="dcterms:W3CDTF">2023-11-06T07:55:57Z</dcterms:created>
  <dcterms:modified xsi:type="dcterms:W3CDTF">2023-11-09T11:56:10Z</dcterms:modified>
</cp:coreProperties>
</file>